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8" r:id="rId2"/>
    <p:sldId id="281" r:id="rId3"/>
    <p:sldId id="295" r:id="rId4"/>
    <p:sldId id="296" r:id="rId5"/>
    <p:sldId id="282" r:id="rId6"/>
    <p:sldId id="283" r:id="rId7"/>
    <p:sldId id="284" r:id="rId8"/>
    <p:sldId id="297" r:id="rId9"/>
    <p:sldId id="285" r:id="rId10"/>
    <p:sldId id="287" r:id="rId11"/>
    <p:sldId id="286" r:id="rId12"/>
    <p:sldId id="288" r:id="rId13"/>
    <p:sldId id="289" r:id="rId14"/>
    <p:sldId id="290" r:id="rId15"/>
    <p:sldId id="298" r:id="rId16"/>
    <p:sldId id="291" r:id="rId17"/>
    <p:sldId id="292" r:id="rId18"/>
    <p:sldId id="293" r:id="rId19"/>
    <p:sldId id="294" r:id="rId20"/>
  </p:sldIdLst>
  <p:sldSz cx="9144000" cy="6858000" type="screen4x3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22" autoAdjust="0"/>
    <p:restoredTop sz="87755" autoAdjust="0"/>
  </p:normalViewPr>
  <p:slideViewPr>
    <p:cSldViewPr>
      <p:cViewPr varScale="1">
        <p:scale>
          <a:sx n="54" d="100"/>
          <a:sy n="54" d="100"/>
        </p:scale>
        <p:origin x="-126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936"/>
          </a:xfrm>
          <a:prstGeom prst="rect">
            <a:avLst/>
          </a:prstGeom>
        </p:spPr>
        <p:txBody>
          <a:bodyPr vert="horz" lIns="91001" tIns="45501" rIns="91001" bIns="45501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936"/>
          </a:xfrm>
          <a:prstGeom prst="rect">
            <a:avLst/>
          </a:prstGeom>
        </p:spPr>
        <p:txBody>
          <a:bodyPr vert="horz" lIns="91001" tIns="45501" rIns="91001" bIns="45501" rtlCol="0"/>
          <a:lstStyle>
            <a:lvl1pPr algn="r">
              <a:defRPr sz="1200"/>
            </a:lvl1pPr>
          </a:lstStyle>
          <a:p>
            <a:fld id="{9F2BB700-D04A-4D61-A52A-AF0592F32CA8}" type="datetimeFigureOut">
              <a:rPr kumimoji="1" lang="ja-JP" altLang="en-US" smtClean="0"/>
              <a:pPr/>
              <a:t>2018/9/21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01" tIns="45501" rIns="91001" bIns="45501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768" y="4715351"/>
            <a:ext cx="5438140" cy="4466591"/>
          </a:xfrm>
          <a:prstGeom prst="rect">
            <a:avLst/>
          </a:prstGeom>
        </p:spPr>
        <p:txBody>
          <a:bodyPr vert="horz" lIns="91001" tIns="45501" rIns="91001" bIns="45501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29118"/>
            <a:ext cx="2945659" cy="495935"/>
          </a:xfrm>
          <a:prstGeom prst="rect">
            <a:avLst/>
          </a:prstGeom>
        </p:spPr>
        <p:txBody>
          <a:bodyPr vert="horz" lIns="91001" tIns="45501" rIns="91001" bIns="45501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0443" y="9429118"/>
            <a:ext cx="2945659" cy="495935"/>
          </a:xfrm>
          <a:prstGeom prst="rect">
            <a:avLst/>
          </a:prstGeom>
        </p:spPr>
        <p:txBody>
          <a:bodyPr vert="horz" lIns="91001" tIns="45501" rIns="91001" bIns="45501" rtlCol="0" anchor="b"/>
          <a:lstStyle>
            <a:lvl1pPr algn="r">
              <a:defRPr sz="1200"/>
            </a:lvl1pPr>
          </a:lstStyle>
          <a:p>
            <a:fld id="{77FE3911-FFE8-49C6-A3AB-C162B2E6A8C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ja-JP" altLang="en-US" dirty="0" smtClean="0"/>
              <a:t>ああああ</a:t>
            </a:r>
          </a:p>
        </p:txBody>
      </p:sp>
      <p:sp>
        <p:nvSpPr>
          <p:cNvPr id="8196" name="スライド番号プレースホルダー 1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73CF70A-3009-4A2C-963C-341ADDB1CFD9}" type="slidenum">
              <a:rPr lang="ja-JP" altLang="en-US"/>
              <a:pPr/>
              <a:t>1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FE3911-FFE8-49C6-A3AB-C162B2E6A8CD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FE3911-FFE8-49C6-A3AB-C162B2E6A8CD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テンプレートを見せて、実際の使い方を指示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FE3911-FFE8-49C6-A3AB-C162B2E6A8CD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2018/9/21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149736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2018/9/21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838312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2018/9/21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589039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2018/9/21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769421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2018/9/21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339150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2018/9/21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215844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2018/9/21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489785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2018/9/21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592443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2018/9/21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211315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2018/9/21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022334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2018/9/21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779401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BAB1AB-E856-401E-A166-BECF75E04E11}" type="datetimeFigureOut">
              <a:rPr kumimoji="1" lang="ja-JP" altLang="en-US" smtClean="0"/>
              <a:pPr/>
              <a:t>2018/9/21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508672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476375" y="2722563"/>
            <a:ext cx="6588125" cy="13001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4400" dirty="0" smtClean="0"/>
              <a:t>第</a:t>
            </a:r>
            <a:r>
              <a:rPr lang="en-US" altLang="ja-JP" dirty="0" smtClean="0"/>
              <a:t>34</a:t>
            </a:r>
            <a:r>
              <a:rPr lang="ja-JP" altLang="en-US" sz="4400" dirty="0" smtClean="0"/>
              <a:t>回　</a:t>
            </a:r>
            <a:r>
              <a:rPr lang="en-US" altLang="ja-JP" sz="4400" dirty="0" smtClean="0"/>
              <a:t>Assist</a:t>
            </a:r>
            <a:r>
              <a:rPr lang="ja-JP" altLang="en-US" sz="4400" dirty="0" smtClean="0"/>
              <a:t>勉強会</a:t>
            </a:r>
            <a:endParaRPr lang="ja-JP" altLang="en-US" sz="4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76375" y="4122738"/>
            <a:ext cx="6899275" cy="1295400"/>
          </a:xfrm>
        </p:spPr>
        <p:txBody>
          <a:bodyPr rtlCol="0">
            <a:norm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ja-JP" altLang="en-US" sz="3200" b="1" dirty="0" smtClean="0"/>
              <a:t>テーマ</a:t>
            </a:r>
            <a:r>
              <a:rPr lang="ja-JP" altLang="en-US" b="1" dirty="0" smtClean="0"/>
              <a:t> </a:t>
            </a:r>
            <a:r>
              <a:rPr lang="en-US" altLang="ja-JP" b="1" dirty="0" smtClean="0"/>
              <a:t>2018</a:t>
            </a:r>
            <a:r>
              <a:rPr lang="ja-JP" altLang="en-US" b="1" dirty="0" smtClean="0"/>
              <a:t>秋　機能紹介</a:t>
            </a:r>
            <a:endParaRPr lang="en-US" altLang="ja-JP" sz="3200" b="1" dirty="0" smtClean="0"/>
          </a:p>
        </p:txBody>
      </p:sp>
      <p:pic>
        <p:nvPicPr>
          <p:cNvPr id="7172" name="Picture 3" descr="C:\Users\arisawa\Desktop\Resized\アシスト／欧文ロ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674688"/>
            <a:ext cx="76200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スライド番号プレースホルダー 3"/>
          <p:cNvSpPr>
            <a:spLocks noGrp="1"/>
          </p:cNvSpPr>
          <p:nvPr>
            <p:ph type="sldNum" sz="quarter" idx="12"/>
          </p:nvPr>
        </p:nvSpPr>
        <p:spPr bwMode="auto">
          <a:xfrm>
            <a:off x="8347075" y="6237288"/>
            <a:ext cx="5207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FC73A50E-16AA-4804-A9E0-E1DE6D9BCE34}" type="slidenum">
              <a:rPr lang="ja-JP" altLang="en-US"/>
              <a:pPr/>
              <a:t>1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142984"/>
            <a:ext cx="3028950" cy="538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1071546"/>
            <a:ext cx="4843447" cy="2830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正方形/長方形 6"/>
          <p:cNvSpPr/>
          <p:nvPr/>
        </p:nvSpPr>
        <p:spPr>
          <a:xfrm>
            <a:off x="3857620" y="4143380"/>
            <a:ext cx="4956806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 smtClean="0"/>
              <a:t>・テンプレートの説明</a:t>
            </a:r>
            <a:endParaRPr lang="en-US" altLang="ja-JP" dirty="0" smtClean="0"/>
          </a:p>
          <a:p>
            <a:r>
              <a:rPr lang="ja-JP" altLang="en-US" dirty="0" smtClean="0"/>
              <a:t>復習ナビ（説明）＋文章１題に大問題複数＋</a:t>
            </a:r>
            <a:endParaRPr lang="en-US" altLang="ja-JP" dirty="0" smtClean="0"/>
          </a:p>
          <a:p>
            <a:r>
              <a:rPr lang="ja-JP" altLang="en-US" dirty="0" smtClean="0"/>
              <a:t>完成テストも文章</a:t>
            </a:r>
            <a:endParaRPr lang="en-US" altLang="ja-JP" dirty="0" smtClean="0"/>
          </a:p>
          <a:p>
            <a:r>
              <a:rPr lang="ja-JP" altLang="en-US" dirty="0" smtClean="0"/>
              <a:t>動画だけでもこれだけの時間がかかるので、問題</a:t>
            </a:r>
            <a:endParaRPr lang="en-US" altLang="ja-JP" dirty="0" smtClean="0"/>
          </a:p>
          <a:p>
            <a:r>
              <a:rPr lang="ja-JP" altLang="en-US" dirty="0" smtClean="0"/>
              <a:t>演習時間として１０～１５分程度みておく</a:t>
            </a:r>
            <a:endParaRPr lang="en-US" altLang="ja-JP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500042"/>
            <a:ext cx="3667125" cy="561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0961" y="571481"/>
            <a:ext cx="4746988" cy="378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正方形/長方形 6"/>
          <p:cNvSpPr/>
          <p:nvPr/>
        </p:nvSpPr>
        <p:spPr>
          <a:xfrm>
            <a:off x="4143372" y="4429132"/>
            <a:ext cx="5052986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 smtClean="0"/>
              <a:t>・テンプレートの説明</a:t>
            </a:r>
            <a:endParaRPr lang="en-US" altLang="ja-JP" dirty="0" smtClean="0"/>
          </a:p>
          <a:p>
            <a:r>
              <a:rPr lang="ja-JP" altLang="en-US" dirty="0" smtClean="0"/>
              <a:t>復習ナビ例題＋類題を繰り返した後</a:t>
            </a:r>
            <a:endParaRPr lang="en-US" altLang="ja-JP" dirty="0" smtClean="0"/>
          </a:p>
          <a:p>
            <a:r>
              <a:rPr lang="ja-JP" altLang="en-US" dirty="0" smtClean="0"/>
              <a:t>完成テスト</a:t>
            </a:r>
            <a:endParaRPr lang="en-US" altLang="ja-JP" dirty="0" smtClean="0"/>
          </a:p>
          <a:p>
            <a:r>
              <a:rPr lang="ja-JP" altLang="en-US" dirty="0" smtClean="0"/>
              <a:t>動画だけでもこれだけの時間がかかるので、問題</a:t>
            </a:r>
            <a:endParaRPr lang="en-US" altLang="ja-JP" dirty="0" smtClean="0"/>
          </a:p>
          <a:p>
            <a:r>
              <a:rPr lang="ja-JP" altLang="en-US" dirty="0" smtClean="0"/>
              <a:t>演習時間として１０～１５分程度みておく</a:t>
            </a:r>
            <a:endParaRPr lang="en-US" altLang="ja-JP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00042"/>
            <a:ext cx="2838450" cy="560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571480"/>
            <a:ext cx="5256678" cy="3967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正方形/長方形 5"/>
          <p:cNvSpPr/>
          <p:nvPr/>
        </p:nvSpPr>
        <p:spPr>
          <a:xfrm>
            <a:off x="3786182" y="4643446"/>
            <a:ext cx="5227713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 smtClean="0"/>
              <a:t>・テンプレートの説明</a:t>
            </a:r>
            <a:endParaRPr lang="en-US" altLang="ja-JP" dirty="0" smtClean="0"/>
          </a:p>
          <a:p>
            <a:r>
              <a:rPr lang="ja-JP" altLang="en-US" dirty="0" smtClean="0"/>
              <a:t>復習ナビ問題＋解説（説明だけ）</a:t>
            </a:r>
            <a:endParaRPr lang="en-US" altLang="ja-JP" dirty="0" smtClean="0"/>
          </a:p>
          <a:p>
            <a:r>
              <a:rPr lang="ja-JP" altLang="en-US" dirty="0" smtClean="0"/>
              <a:t>テンプレートではテキストの順番に沿って復習ナビの</a:t>
            </a:r>
            <a:endParaRPr lang="en-US" altLang="ja-JP" dirty="0" smtClean="0"/>
          </a:p>
          <a:p>
            <a:r>
              <a:rPr lang="ja-JP" altLang="en-US" dirty="0" smtClean="0"/>
              <a:t>問題を解いた後に解説の動画を入れている。</a:t>
            </a:r>
            <a:endParaRPr lang="en-US" altLang="ja-JP" dirty="0" smtClean="0"/>
          </a:p>
          <a:p>
            <a:r>
              <a:rPr lang="ja-JP" altLang="en-US" dirty="0" smtClean="0"/>
              <a:t>逆パターンが好みの先生もいるかもしれない。</a:t>
            </a:r>
            <a:endParaRPr lang="en-US" altLang="ja-JP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500042"/>
            <a:ext cx="4357686" cy="2942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571480"/>
            <a:ext cx="3629025" cy="555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正方形/長方形 5"/>
          <p:cNvSpPr/>
          <p:nvPr/>
        </p:nvSpPr>
        <p:spPr>
          <a:xfrm>
            <a:off x="3786182" y="4643446"/>
            <a:ext cx="5299849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 smtClean="0"/>
              <a:t>・テンプレートの説明</a:t>
            </a:r>
            <a:endParaRPr lang="en-US" altLang="ja-JP" dirty="0" smtClean="0"/>
          </a:p>
          <a:p>
            <a:r>
              <a:rPr lang="ja-JP" altLang="en-US" dirty="0" smtClean="0"/>
              <a:t>復習ナビ（文章穴埋め）＋復習ナビ（図表チェック）</a:t>
            </a:r>
            <a:endParaRPr lang="en-US" altLang="ja-JP" dirty="0" smtClean="0"/>
          </a:p>
          <a:p>
            <a:r>
              <a:rPr lang="ja-JP" altLang="en-US" dirty="0" smtClean="0"/>
              <a:t>説明動画は文章穴埋め時に同時に行っている。</a:t>
            </a:r>
            <a:endParaRPr lang="en-US" altLang="ja-JP" dirty="0" smtClean="0"/>
          </a:p>
          <a:p>
            <a:r>
              <a:rPr lang="ja-JP" altLang="en-US" dirty="0" smtClean="0"/>
              <a:t>ある程度力のある生徒は先に復習ナビの問題を解</a:t>
            </a:r>
            <a:r>
              <a:rPr lang="ja-JP" altLang="en-US" dirty="0" err="1" smtClean="0"/>
              <a:t>い</a:t>
            </a:r>
            <a:endParaRPr lang="en-US" altLang="ja-JP" dirty="0" smtClean="0"/>
          </a:p>
          <a:p>
            <a:r>
              <a:rPr lang="ja-JP" altLang="en-US" dirty="0" smtClean="0"/>
              <a:t>てから解答解説。</a:t>
            </a:r>
            <a:endParaRPr lang="en-US" altLang="ja-JP" dirty="0" smtClean="0"/>
          </a:p>
          <a:p>
            <a:r>
              <a:rPr lang="ja-JP" altLang="en-US" dirty="0" smtClean="0"/>
              <a:t>知識の乏しい生徒は動画を見ながら穴埋め、その後</a:t>
            </a:r>
            <a:endParaRPr lang="en-US" altLang="ja-JP" dirty="0" smtClean="0"/>
          </a:p>
          <a:p>
            <a:r>
              <a:rPr lang="ja-JP" altLang="en-US" dirty="0" smtClean="0"/>
              <a:t>暗記テストの実施</a:t>
            </a:r>
            <a:endParaRPr lang="en-US" altLang="ja-JP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500042"/>
            <a:ext cx="3343275" cy="561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928670"/>
            <a:ext cx="5005398" cy="2805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正方形/長方形 5"/>
          <p:cNvSpPr/>
          <p:nvPr/>
        </p:nvSpPr>
        <p:spPr>
          <a:xfrm>
            <a:off x="3786182" y="4643446"/>
            <a:ext cx="5299849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 smtClean="0"/>
              <a:t>・テンプレートの説明</a:t>
            </a:r>
            <a:endParaRPr lang="en-US" altLang="ja-JP" dirty="0" smtClean="0"/>
          </a:p>
          <a:p>
            <a:r>
              <a:rPr lang="ja-JP" altLang="en-US" dirty="0" smtClean="0"/>
              <a:t>復習ナビ（文章穴埋め）</a:t>
            </a:r>
            <a:endParaRPr lang="en-US" altLang="ja-JP" dirty="0" smtClean="0"/>
          </a:p>
          <a:p>
            <a:r>
              <a:rPr lang="ja-JP" altLang="en-US" dirty="0" smtClean="0"/>
              <a:t>説明動画は文章穴埋め時に同時に行っている。</a:t>
            </a:r>
            <a:endParaRPr lang="en-US" altLang="ja-JP" dirty="0" smtClean="0"/>
          </a:p>
          <a:p>
            <a:r>
              <a:rPr lang="ja-JP" altLang="en-US" dirty="0" smtClean="0"/>
              <a:t>ある程度力のある生徒は先に復習ナビの問題を解</a:t>
            </a:r>
            <a:r>
              <a:rPr lang="ja-JP" altLang="en-US" dirty="0" err="1" smtClean="0"/>
              <a:t>い</a:t>
            </a:r>
            <a:endParaRPr lang="en-US" altLang="ja-JP" dirty="0" smtClean="0"/>
          </a:p>
          <a:p>
            <a:r>
              <a:rPr lang="ja-JP" altLang="en-US" dirty="0" smtClean="0"/>
              <a:t>てから解答解説。</a:t>
            </a:r>
            <a:endParaRPr lang="en-US" altLang="ja-JP" dirty="0" smtClean="0"/>
          </a:p>
          <a:p>
            <a:r>
              <a:rPr lang="ja-JP" altLang="en-US" dirty="0" smtClean="0"/>
              <a:t>知識の乏しい生徒は動画を見ながら穴埋め、その後</a:t>
            </a:r>
            <a:endParaRPr lang="en-US" altLang="ja-JP" dirty="0" smtClean="0"/>
          </a:p>
          <a:p>
            <a:r>
              <a:rPr lang="ja-JP" altLang="en-US" dirty="0" smtClean="0"/>
              <a:t>暗記テストの実施</a:t>
            </a:r>
            <a:endParaRPr lang="en-US" altLang="ja-JP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/>
        </p:nvGraphicFramePr>
        <p:xfrm>
          <a:off x="408386" y="1142984"/>
          <a:ext cx="8521332" cy="1714512"/>
        </p:xfrm>
        <a:graphic>
          <a:graphicData uri="http://schemas.openxmlformats.org/drawingml/2006/table">
            <a:tbl>
              <a:tblPr/>
              <a:tblGrid>
                <a:gridCol w="4445022"/>
                <a:gridCol w="2314689"/>
                <a:gridCol w="1106134"/>
                <a:gridCol w="655487"/>
              </a:tblGrid>
              <a:tr h="28575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題名</a:t>
                      </a:r>
                    </a:p>
                  </a:txBody>
                  <a:tcPr marL="15363" marR="15363" marT="153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書類</a:t>
                      </a:r>
                    </a:p>
                  </a:txBody>
                  <a:tcPr marL="15363" marR="15363" marT="153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入手</a:t>
                      </a:r>
                    </a:p>
                  </a:txBody>
                  <a:tcPr marL="15363" marR="15363" marT="153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価格</a:t>
                      </a:r>
                    </a:p>
                  </a:txBody>
                  <a:tcPr marL="15363" marR="15363" marT="153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英語のキ・ホ・ン</a:t>
                      </a:r>
                    </a:p>
                  </a:txBody>
                  <a:tcPr marL="15363" marR="15363" marT="153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PDF</a:t>
                      </a:r>
                    </a:p>
                  </a:txBody>
                  <a:tcPr marL="15363" marR="15363" marT="153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PDF1</a:t>
                      </a:r>
                    </a:p>
                  </a:txBody>
                  <a:tcPr marL="15363" marR="15363" marT="153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無料</a:t>
                      </a:r>
                    </a:p>
                  </a:txBody>
                  <a:tcPr marL="15363" marR="15363" marT="153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スラッシュリーディング</a:t>
                      </a:r>
                    </a:p>
                  </a:txBody>
                  <a:tcPr marL="15363" marR="15363" marT="153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PDF(</a:t>
                      </a:r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内容は</a:t>
                      </a:r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winpass)</a:t>
                      </a:r>
                    </a:p>
                  </a:txBody>
                  <a:tcPr marL="15363" marR="15363" marT="153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PDF1</a:t>
                      </a:r>
                    </a:p>
                  </a:txBody>
                  <a:tcPr marL="15363" marR="15363" marT="153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無料</a:t>
                      </a:r>
                    </a:p>
                  </a:txBody>
                  <a:tcPr marL="15363" marR="15363" marT="153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基礎力完成リスニング</a:t>
                      </a:r>
                      <a:r>
                        <a:rPr lang="en-US" altLang="ja-JP" sz="17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(</a:t>
                      </a:r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初級・中級・上級</a:t>
                      </a:r>
                      <a:r>
                        <a:rPr lang="en-US" altLang="ja-JP" sz="17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)</a:t>
                      </a:r>
                    </a:p>
                  </a:txBody>
                  <a:tcPr marL="15363" marR="15363" marT="153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テキスト</a:t>
                      </a:r>
                    </a:p>
                  </a:txBody>
                  <a:tcPr marL="15363" marR="15363" marT="153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教材会社</a:t>
                      </a:r>
                    </a:p>
                  </a:txBody>
                  <a:tcPr marL="15363" marR="15363" marT="153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700" b="0" i="0" u="none" strike="noStrike" dirty="0" smtClean="0">
                          <a:solidFill>
                            <a:srgbClr val="000000"/>
                          </a:solidFill>
                          <a:latin typeface="ＭＳ Ｐゴシック"/>
                        </a:rPr>
                        <a:t>670</a:t>
                      </a:r>
                      <a:endParaRPr lang="ja-JP" altLang="en-US" sz="17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15363" marR="15363" marT="153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Vision Quest English Grammar47,24</a:t>
                      </a:r>
                    </a:p>
                  </a:txBody>
                  <a:tcPr marL="15363" marR="15363" marT="153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テキスト</a:t>
                      </a:r>
                    </a:p>
                  </a:txBody>
                  <a:tcPr marL="15363" marR="15363" marT="153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当社</a:t>
                      </a:r>
                    </a:p>
                  </a:txBody>
                  <a:tcPr marL="15363" marR="15363" marT="153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未定</a:t>
                      </a:r>
                    </a:p>
                  </a:txBody>
                  <a:tcPr marL="15363" marR="15363" marT="153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合格</a:t>
                      </a:r>
                      <a:r>
                        <a:rPr lang="en-US" sz="17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BEST</a:t>
                      </a:r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本</a:t>
                      </a:r>
                    </a:p>
                  </a:txBody>
                  <a:tcPr marL="15363" marR="15363" marT="153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テキスト</a:t>
                      </a:r>
                    </a:p>
                  </a:txBody>
                  <a:tcPr marL="15363" marR="15363" marT="153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7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当社</a:t>
                      </a:r>
                    </a:p>
                  </a:txBody>
                  <a:tcPr marL="15363" marR="15363" marT="153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7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799</a:t>
                      </a:r>
                    </a:p>
                  </a:txBody>
                  <a:tcPr marL="15363" marR="15363" marT="153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1428760" y="1307317"/>
            <a:ext cx="25506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 smtClean="0"/>
              <a:t>教トレ</a:t>
            </a:r>
            <a:endParaRPr lang="en-US" altLang="ja-JP" dirty="0" smtClean="0"/>
          </a:p>
          <a:p>
            <a:r>
              <a:rPr lang="ja-JP" altLang="en-US" dirty="0" smtClean="0"/>
              <a:t>現時点でのリリース内容</a:t>
            </a:r>
            <a:endParaRPr lang="en-US" altLang="ja-JP" dirty="0" smtClean="0"/>
          </a:p>
        </p:txBody>
      </p:sp>
      <p:sp>
        <p:nvSpPr>
          <p:cNvPr id="7" name="正方形/長方形 6"/>
          <p:cNvSpPr/>
          <p:nvPr/>
        </p:nvSpPr>
        <p:spPr>
          <a:xfrm>
            <a:off x="1428760" y="2164573"/>
            <a:ext cx="500062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 smtClean="0"/>
              <a:t>社会終了</a:t>
            </a:r>
            <a:endParaRPr lang="en-US" altLang="ja-JP" dirty="0" smtClean="0"/>
          </a:p>
          <a:p>
            <a:r>
              <a:rPr lang="ja-JP" altLang="en-US" dirty="0" smtClean="0"/>
              <a:t>　大日本　理科</a:t>
            </a:r>
            <a:r>
              <a:rPr lang="en-US" altLang="ja-JP" dirty="0" smtClean="0"/>
              <a:t>1</a:t>
            </a:r>
            <a:r>
              <a:rPr lang="ja-JP" altLang="en-US" dirty="0" smtClean="0"/>
              <a:t>年　</a:t>
            </a:r>
            <a:r>
              <a:rPr lang="en-US" altLang="ja-JP" dirty="0" smtClean="0"/>
              <a:t>P64</a:t>
            </a:r>
            <a:r>
              <a:rPr lang="ja-JP" altLang="en-US" dirty="0" smtClean="0"/>
              <a:t>まで</a:t>
            </a:r>
            <a:br>
              <a:rPr lang="ja-JP" altLang="en-US" dirty="0" smtClean="0"/>
            </a:br>
            <a:r>
              <a:rPr lang="ja-JP" altLang="en-US" dirty="0" smtClean="0"/>
              <a:t>　大日本　理科</a:t>
            </a:r>
            <a:r>
              <a:rPr lang="en-US" altLang="ja-JP" dirty="0" smtClean="0"/>
              <a:t>2</a:t>
            </a:r>
            <a:r>
              <a:rPr lang="ja-JP" altLang="en-US" dirty="0" smtClean="0"/>
              <a:t>年　</a:t>
            </a:r>
            <a:r>
              <a:rPr lang="en-US" altLang="ja-JP" dirty="0" smtClean="0"/>
              <a:t>P68</a:t>
            </a:r>
            <a:r>
              <a:rPr lang="ja-JP" altLang="en-US" dirty="0" smtClean="0"/>
              <a:t>まで</a:t>
            </a:r>
            <a:br>
              <a:rPr lang="ja-JP" altLang="en-US" dirty="0" smtClean="0"/>
            </a:br>
            <a:r>
              <a:rPr lang="ja-JP" altLang="en-US" dirty="0" smtClean="0"/>
              <a:t>　大日本　理科</a:t>
            </a:r>
            <a:r>
              <a:rPr lang="en-US" altLang="ja-JP" dirty="0" smtClean="0"/>
              <a:t>3</a:t>
            </a:r>
            <a:r>
              <a:rPr lang="ja-JP" altLang="en-US" dirty="0" smtClean="0"/>
              <a:t>年　</a:t>
            </a:r>
            <a:r>
              <a:rPr lang="en-US" altLang="ja-JP" dirty="0" smtClean="0"/>
              <a:t>P60</a:t>
            </a:r>
            <a:r>
              <a:rPr lang="ja-JP" altLang="en-US" dirty="0" smtClean="0"/>
              <a:t>まで</a:t>
            </a:r>
            <a:br>
              <a:rPr lang="ja-JP" altLang="en-US" dirty="0" smtClean="0"/>
            </a:br>
            <a:r>
              <a:rPr lang="ja-JP" altLang="en-US" dirty="0" smtClean="0"/>
              <a:t>　東書　理科</a:t>
            </a:r>
            <a:r>
              <a:rPr lang="en-US" altLang="ja-JP" dirty="0" smtClean="0"/>
              <a:t>1</a:t>
            </a:r>
            <a:r>
              <a:rPr lang="ja-JP" altLang="en-US" dirty="0" smtClean="0"/>
              <a:t>年　</a:t>
            </a:r>
            <a:r>
              <a:rPr lang="en-US" altLang="ja-JP" dirty="0" smtClean="0"/>
              <a:t>P62</a:t>
            </a:r>
            <a:r>
              <a:rPr lang="ja-JP" altLang="en-US" dirty="0" smtClean="0"/>
              <a:t>まで</a:t>
            </a:r>
            <a:br>
              <a:rPr lang="ja-JP" altLang="en-US" dirty="0" smtClean="0"/>
            </a:br>
            <a:r>
              <a:rPr lang="ja-JP" altLang="en-US" dirty="0" smtClean="0"/>
              <a:t>　東書　理科</a:t>
            </a:r>
            <a:r>
              <a:rPr lang="en-US" altLang="ja-JP" dirty="0" smtClean="0"/>
              <a:t>2</a:t>
            </a:r>
            <a:r>
              <a:rPr lang="ja-JP" altLang="en-US" dirty="0" smtClean="0"/>
              <a:t>年　</a:t>
            </a:r>
            <a:r>
              <a:rPr lang="en-US" altLang="ja-JP" dirty="0" smtClean="0"/>
              <a:t>P66</a:t>
            </a:r>
            <a:r>
              <a:rPr lang="ja-JP" altLang="en-US" dirty="0" smtClean="0"/>
              <a:t>まで</a:t>
            </a:r>
            <a:br>
              <a:rPr lang="ja-JP" altLang="en-US" dirty="0" smtClean="0"/>
            </a:br>
            <a:r>
              <a:rPr lang="ja-JP" altLang="en-US" dirty="0" smtClean="0"/>
              <a:t>　東書　理科</a:t>
            </a:r>
            <a:r>
              <a:rPr lang="en-US" altLang="ja-JP" dirty="0" smtClean="0"/>
              <a:t>3</a:t>
            </a:r>
            <a:r>
              <a:rPr lang="ja-JP" altLang="en-US" dirty="0" smtClean="0"/>
              <a:t>年　</a:t>
            </a:r>
            <a:r>
              <a:rPr lang="en-US" altLang="ja-JP" dirty="0" smtClean="0"/>
              <a:t>P84</a:t>
            </a:r>
            <a:r>
              <a:rPr lang="ja-JP" altLang="en-US" dirty="0" smtClean="0"/>
              <a:t>まで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ja-JP" altLang="en-US" dirty="0" smtClean="0"/>
              <a:t>確認テスト</a:t>
            </a:r>
            <a:br>
              <a:rPr lang="ja-JP" altLang="en-US" dirty="0" smtClean="0"/>
            </a:br>
            <a:r>
              <a:rPr lang="ja-JP" altLang="en-US" dirty="0" smtClean="0"/>
              <a:t>　英語全教科書　完了</a:t>
            </a:r>
            <a:br>
              <a:rPr lang="ja-JP" altLang="en-US" dirty="0" smtClean="0"/>
            </a:br>
            <a:r>
              <a:rPr lang="ja-JP" altLang="en-US" dirty="0" smtClean="0"/>
              <a:t>　数学（東書・啓林）　</a:t>
            </a:r>
            <a:r>
              <a:rPr lang="en-US" altLang="ja-JP" dirty="0" smtClean="0"/>
              <a:t>5</a:t>
            </a:r>
            <a:r>
              <a:rPr lang="ja-JP" altLang="en-US" dirty="0" smtClean="0"/>
              <a:t>章分完了</a:t>
            </a:r>
            <a:br>
              <a:rPr lang="ja-JP" altLang="en-US" dirty="0" smtClean="0"/>
            </a:br>
            <a:r>
              <a:rPr lang="ja-JP" altLang="en-US" dirty="0" smtClean="0"/>
              <a:t> </a:t>
            </a:r>
            <a:br>
              <a:rPr lang="ja-JP" altLang="en-US" dirty="0" smtClean="0"/>
            </a:br>
            <a:endParaRPr lang="ja-JP" alt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37" y="285728"/>
            <a:ext cx="7286625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正方形/長方形 5"/>
          <p:cNvSpPr/>
          <p:nvPr/>
        </p:nvSpPr>
        <p:spPr>
          <a:xfrm>
            <a:off x="1071538" y="3286124"/>
            <a:ext cx="72866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 smtClean="0"/>
              <a:t>公民・・・中３　　歴史･･･中２　　地理･･･中１に登録</a:t>
            </a:r>
            <a:endParaRPr lang="en-US" altLang="ja-JP" dirty="0" smtClean="0"/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56" y="3857628"/>
            <a:ext cx="7358082" cy="2875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円/楕円 7"/>
          <p:cNvSpPr/>
          <p:nvPr/>
        </p:nvSpPr>
        <p:spPr>
          <a:xfrm>
            <a:off x="2000232" y="6072206"/>
            <a:ext cx="857256" cy="78579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85720" y="5572140"/>
            <a:ext cx="1643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チェックが少ないので増やす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500042"/>
            <a:ext cx="733252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正方形/長方形 4"/>
          <p:cNvSpPr/>
          <p:nvPr/>
        </p:nvSpPr>
        <p:spPr>
          <a:xfrm>
            <a:off x="1000100" y="3714752"/>
            <a:ext cx="72866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/>
              <a:t>A</a:t>
            </a:r>
            <a:r>
              <a:rPr lang="ja-JP" altLang="en-US" dirty="0" smtClean="0"/>
              <a:t>・・・教トレの問題　</a:t>
            </a:r>
            <a:r>
              <a:rPr lang="en-US" altLang="ja-JP" dirty="0" smtClean="0"/>
              <a:t>B</a:t>
            </a:r>
            <a:r>
              <a:rPr lang="ja-JP" altLang="en-US" dirty="0" smtClean="0"/>
              <a:t>・・・</a:t>
            </a:r>
            <a:r>
              <a:rPr lang="en-US" altLang="ja-JP" dirty="0" err="1" smtClean="0"/>
              <a:t>winpass</a:t>
            </a:r>
            <a:r>
              <a:rPr lang="ja-JP" altLang="en-US" dirty="0" smtClean="0"/>
              <a:t>の問題　</a:t>
            </a:r>
            <a:r>
              <a:rPr lang="en-US" altLang="ja-JP" dirty="0" smtClean="0"/>
              <a:t>C</a:t>
            </a:r>
            <a:r>
              <a:rPr lang="ja-JP" altLang="en-US" dirty="0" smtClean="0"/>
              <a:t>・・・他教科書の教トレの問題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A</a:t>
            </a:r>
            <a:r>
              <a:rPr lang="ja-JP" altLang="en-US" dirty="0" err="1" smtClean="0"/>
              <a:t>はリ</a:t>
            </a:r>
            <a:r>
              <a:rPr lang="ja-JP" altLang="en-US" dirty="0" smtClean="0"/>
              <a:t>リース済み、</a:t>
            </a:r>
            <a:r>
              <a:rPr lang="en-US" altLang="ja-JP" dirty="0" smtClean="0"/>
              <a:t>B</a:t>
            </a:r>
            <a:r>
              <a:rPr lang="ja-JP" altLang="en-US" dirty="0" smtClean="0"/>
              <a:t>と</a:t>
            </a:r>
            <a:r>
              <a:rPr lang="en-US" altLang="ja-JP" dirty="0" smtClean="0"/>
              <a:t>C</a:t>
            </a:r>
            <a:r>
              <a:rPr lang="ja-JP" altLang="en-US" dirty="0" smtClean="0"/>
              <a:t>は近日</a:t>
            </a:r>
            <a:endParaRPr lang="en-US" altLang="ja-JP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714348" y="571480"/>
            <a:ext cx="77153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 smtClean="0"/>
              <a:t>・</a:t>
            </a:r>
            <a:r>
              <a:rPr lang="en-US" altLang="ja-JP" dirty="0" smtClean="0"/>
              <a:t>teacher</a:t>
            </a:r>
            <a:r>
              <a:rPr lang="ja-JP" altLang="en-US" dirty="0" smtClean="0"/>
              <a:t>サイトのテンプレート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ja-JP" altLang="en-US" dirty="0" smtClean="0"/>
              <a:t>教室単位でのテンプレート作成が可能に。</a:t>
            </a:r>
            <a:endParaRPr lang="en-US" altLang="ja-JP" dirty="0" smtClean="0"/>
          </a:p>
          <a:p>
            <a:r>
              <a:rPr lang="ja-JP" altLang="en-US" dirty="0" smtClean="0"/>
              <a:t>システム</a:t>
            </a:r>
            <a:r>
              <a:rPr lang="en-US" altLang="ja-JP" dirty="0" err="1" smtClean="0"/>
              <a:t>Asssit</a:t>
            </a:r>
            <a:r>
              <a:rPr lang="ja-JP" altLang="en-US" dirty="0" smtClean="0"/>
              <a:t>本部⇔</a:t>
            </a:r>
            <a:r>
              <a:rPr lang="en-US" altLang="ja-JP" dirty="0" smtClean="0"/>
              <a:t>Manager</a:t>
            </a:r>
            <a:r>
              <a:rPr lang="ja-JP" altLang="en-US" dirty="0" smtClean="0"/>
              <a:t>⇔</a:t>
            </a:r>
            <a:r>
              <a:rPr lang="en-US" altLang="ja-JP" dirty="0" smtClean="0"/>
              <a:t>teacher</a:t>
            </a:r>
            <a:r>
              <a:rPr lang="ja-JP" altLang="en-US" dirty="0" err="1" smtClean="0"/>
              <a:t>での</a:t>
            </a:r>
            <a:r>
              <a:rPr lang="ja-JP" altLang="en-US" dirty="0" smtClean="0"/>
              <a:t>テンプレートのコピーが容易に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※</a:t>
            </a:r>
            <a:r>
              <a:rPr lang="ja-JP" altLang="en-US" dirty="0" smtClean="0"/>
              <a:t>学習指導を読込む場合は「学習塾カスタムテンプレート」をデフォルト表示</a:t>
            </a:r>
            <a:endParaRPr lang="en-US" altLang="ja-JP" dirty="0" smtClean="0"/>
          </a:p>
        </p:txBody>
      </p:sp>
      <p:sp>
        <p:nvSpPr>
          <p:cNvPr id="3" name="正方形/長方形 2"/>
          <p:cNvSpPr/>
          <p:nvPr/>
        </p:nvSpPr>
        <p:spPr>
          <a:xfrm>
            <a:off x="785786" y="2786058"/>
            <a:ext cx="77153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 smtClean="0"/>
              <a:t>・</a:t>
            </a:r>
            <a:r>
              <a:rPr lang="en-US" altLang="ja-JP" dirty="0" smtClean="0"/>
              <a:t>teacher</a:t>
            </a:r>
            <a:r>
              <a:rPr lang="ja-JP" altLang="en-US" dirty="0" smtClean="0"/>
              <a:t>サイトの教材購入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teacher</a:t>
            </a:r>
            <a:r>
              <a:rPr lang="ja-JP" altLang="en-US" dirty="0" smtClean="0"/>
              <a:t>サイトでの教材購入が可能に。</a:t>
            </a:r>
            <a:endParaRPr lang="en-US" altLang="ja-JP" dirty="0" smtClean="0"/>
          </a:p>
          <a:p>
            <a:r>
              <a:rPr lang="en-US" altLang="ja-JP" dirty="0" smtClean="0"/>
              <a:t>manager</a:t>
            </a:r>
            <a:r>
              <a:rPr lang="ja-JP" altLang="en-US" dirty="0" smtClean="0"/>
              <a:t>サイトで教室ごとの発注履歴がわかります。</a:t>
            </a:r>
            <a:endParaRPr lang="en-US" altLang="ja-JP" dirty="0" smtClean="0"/>
          </a:p>
          <a:p>
            <a:r>
              <a:rPr lang="en-US" altLang="ja-JP" dirty="0" err="1" smtClean="0"/>
              <a:t>csv</a:t>
            </a:r>
            <a:r>
              <a:rPr lang="ja-JP" altLang="en-US" dirty="0" smtClean="0"/>
              <a:t>出力によって社内業務へのデータの受け渡しが可能</a:t>
            </a:r>
            <a:endParaRPr lang="en-US" altLang="ja-JP" dirty="0" smtClean="0"/>
          </a:p>
          <a:p>
            <a:r>
              <a:rPr lang="ja-JP" altLang="en-US" dirty="0" smtClean="0"/>
              <a:t>備考･･･購入時にチェックをつけると１、つけないと０が表示</a:t>
            </a:r>
            <a:endParaRPr lang="en-US" altLang="ja-JP" dirty="0" smtClean="0"/>
          </a:p>
        </p:txBody>
      </p:sp>
      <p:sp>
        <p:nvSpPr>
          <p:cNvPr id="4" name="正方形/長方形 3"/>
          <p:cNvSpPr/>
          <p:nvPr/>
        </p:nvSpPr>
        <p:spPr>
          <a:xfrm>
            <a:off x="714348" y="4857760"/>
            <a:ext cx="7715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 smtClean="0"/>
              <a:t>・</a:t>
            </a:r>
            <a:r>
              <a:rPr lang="en-US" altLang="ja-JP" dirty="0" smtClean="0"/>
              <a:t>PDF1</a:t>
            </a:r>
            <a:r>
              <a:rPr lang="ja-JP" altLang="en-US" dirty="0" smtClean="0"/>
              <a:t>の更新</a:t>
            </a:r>
            <a:endParaRPr lang="en-US" altLang="ja-JP" dirty="0" smtClean="0"/>
          </a:p>
          <a:p>
            <a:r>
              <a:rPr lang="ja-JP" altLang="en-US" dirty="0" smtClean="0"/>
              <a:t>分割ダウンロード</a:t>
            </a:r>
            <a:endParaRPr lang="en-US" altLang="ja-JP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071538" y="1214422"/>
            <a:ext cx="414340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 smtClean="0"/>
              <a:t>■</a:t>
            </a:r>
            <a:r>
              <a:rPr lang="en-US" altLang="ja-JP" b="1" dirty="0" smtClean="0"/>
              <a:t>Contents</a:t>
            </a:r>
          </a:p>
          <a:p>
            <a:endParaRPr lang="en-US" altLang="ja-JP" dirty="0" smtClean="0"/>
          </a:p>
          <a:p>
            <a:r>
              <a:rPr lang="ja-JP" altLang="en-US" b="1" dirty="0" smtClean="0"/>
              <a:t>１．映像編</a:t>
            </a:r>
            <a:endParaRPr lang="en-US" altLang="ja-JP" b="1" dirty="0" smtClean="0"/>
          </a:p>
          <a:p>
            <a:r>
              <a:rPr lang="ja-JP" altLang="en-US" dirty="0" smtClean="0"/>
              <a:t>　・英語のキ・ホ・ン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</a:t>
            </a:r>
            <a:r>
              <a:rPr lang="ja-JP" altLang="en-US" dirty="0" smtClean="0"/>
              <a:t>・スラッシュリーディング</a:t>
            </a:r>
            <a:endParaRPr lang="en-US" altLang="ja-JP" dirty="0" smtClean="0"/>
          </a:p>
          <a:p>
            <a:r>
              <a:rPr lang="ja-JP" altLang="en-US" dirty="0" smtClean="0"/>
              <a:t>　・基礎力完成リスニング</a:t>
            </a:r>
            <a:endParaRPr lang="en-US" altLang="ja-JP" dirty="0" smtClean="0"/>
          </a:p>
          <a:p>
            <a:r>
              <a:rPr kumimoji="1" lang="ja-JP" altLang="en-US" dirty="0" smtClean="0"/>
              <a:t>　</a:t>
            </a:r>
            <a:r>
              <a:rPr lang="ja-JP" altLang="en-US" dirty="0" smtClean="0"/>
              <a:t>・</a:t>
            </a:r>
            <a:r>
              <a:rPr lang="en-US" altLang="ja-JP" dirty="0" smtClean="0"/>
              <a:t>Vision Quest47(Vision Quest 24)</a:t>
            </a:r>
          </a:p>
          <a:p>
            <a:r>
              <a:rPr lang="ja-JP" altLang="en-US" dirty="0" smtClean="0"/>
              <a:t>　・合格</a:t>
            </a:r>
            <a:r>
              <a:rPr lang="en-US" altLang="ja-JP" dirty="0" smtClean="0"/>
              <a:t>BEST</a:t>
            </a:r>
            <a:r>
              <a:rPr lang="ja-JP" altLang="en-US" dirty="0" smtClean="0"/>
              <a:t>本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b="1" dirty="0" smtClean="0"/>
              <a:t>２．システム編</a:t>
            </a:r>
            <a:endParaRPr kumimoji="1" lang="en-US" altLang="ja-JP" b="1" dirty="0" smtClean="0"/>
          </a:p>
          <a:p>
            <a:r>
              <a:rPr kumimoji="1" lang="ja-JP" altLang="en-US" dirty="0" smtClean="0"/>
              <a:t>　・教トレ理社</a:t>
            </a:r>
            <a:endParaRPr kumimoji="1" lang="en-US" altLang="ja-JP" dirty="0" smtClean="0"/>
          </a:p>
          <a:p>
            <a:r>
              <a:rPr lang="ja-JP" altLang="en-US" dirty="0" smtClean="0"/>
              <a:t>　・教トレ英数テスト</a:t>
            </a:r>
            <a:endParaRPr lang="en-US" altLang="ja-JP" dirty="0" smtClean="0"/>
          </a:p>
          <a:p>
            <a:r>
              <a:rPr kumimoji="1" lang="ja-JP" altLang="en-US" dirty="0" smtClean="0"/>
              <a:t>　・</a:t>
            </a:r>
            <a:r>
              <a:rPr kumimoji="1" lang="en-US" altLang="ja-JP" dirty="0" smtClean="0"/>
              <a:t>Assist-RMT </a:t>
            </a:r>
            <a:r>
              <a:rPr kumimoji="1" lang="ja-JP" altLang="en-US" dirty="0" smtClean="0"/>
              <a:t>社会</a:t>
            </a:r>
            <a:endParaRPr kumimoji="1" lang="en-US" altLang="ja-JP" dirty="0" smtClean="0"/>
          </a:p>
          <a:p>
            <a:r>
              <a:rPr lang="ja-JP" altLang="en-US" dirty="0" smtClean="0"/>
              <a:t>　・</a:t>
            </a:r>
            <a:r>
              <a:rPr lang="en-US" altLang="ja-JP" dirty="0" smtClean="0"/>
              <a:t>teacher</a:t>
            </a:r>
            <a:r>
              <a:rPr lang="ja-JP" altLang="en-US" dirty="0" smtClean="0"/>
              <a:t>サイトのテンプレート</a:t>
            </a:r>
            <a:endParaRPr lang="en-US" altLang="ja-JP" dirty="0" smtClean="0"/>
          </a:p>
          <a:p>
            <a:r>
              <a:rPr kumimoji="1" lang="ja-JP" altLang="en-US" dirty="0" smtClean="0"/>
              <a:t>　・</a:t>
            </a:r>
            <a:r>
              <a:rPr kumimoji="1" lang="en-US" altLang="ja-JP" dirty="0" smtClean="0"/>
              <a:t>teacher</a:t>
            </a:r>
            <a:r>
              <a:rPr kumimoji="1" lang="ja-JP" altLang="en-US" dirty="0" smtClean="0"/>
              <a:t>サイトの教材発注</a:t>
            </a:r>
            <a:endParaRPr kumimoji="1" lang="en-US" altLang="ja-JP" dirty="0" smtClean="0"/>
          </a:p>
          <a:p>
            <a:r>
              <a:rPr lang="ja-JP" altLang="en-US" dirty="0" smtClean="0"/>
              <a:t>　・</a:t>
            </a:r>
            <a:r>
              <a:rPr lang="en-US" altLang="ja-JP" dirty="0" smtClean="0"/>
              <a:t>PDF</a:t>
            </a:r>
            <a:r>
              <a:rPr lang="ja-JP" altLang="en-US" dirty="0" smtClean="0"/>
              <a:t>１の更新</a:t>
            </a:r>
            <a:endParaRPr kumimoji="1"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785926"/>
            <a:ext cx="5295900" cy="3686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5" name="正方形/長方形 4"/>
          <p:cNvSpPr/>
          <p:nvPr/>
        </p:nvSpPr>
        <p:spPr>
          <a:xfrm>
            <a:off x="2928926" y="1857364"/>
            <a:ext cx="2857520" cy="2857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4429124" y="996719"/>
            <a:ext cx="43576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 smtClean="0">
                <a:solidFill>
                  <a:srgbClr val="FF0000"/>
                </a:solidFill>
              </a:rPr>
              <a:t>複数の講座</a:t>
            </a:r>
            <a:r>
              <a:rPr lang="ja-JP" altLang="en-US" dirty="0" smtClean="0">
                <a:solidFill>
                  <a:srgbClr val="FF0000"/>
                </a:solidFill>
              </a:rPr>
              <a:t>で</a:t>
            </a:r>
            <a:r>
              <a:rPr lang="ja-JP" altLang="en-US" dirty="0" smtClean="0">
                <a:solidFill>
                  <a:srgbClr val="FF0000"/>
                </a:solidFill>
              </a:rPr>
              <a:t>同じ</a:t>
            </a:r>
            <a:r>
              <a:rPr lang="ja-JP" altLang="en-US" dirty="0" smtClean="0">
                <a:solidFill>
                  <a:srgbClr val="FF0000"/>
                </a:solidFill>
              </a:rPr>
              <a:t>プリント</a:t>
            </a:r>
            <a:r>
              <a:rPr lang="ja-JP" altLang="en-US" dirty="0" smtClean="0">
                <a:solidFill>
                  <a:srgbClr val="FF0000"/>
                </a:solidFill>
              </a:rPr>
              <a:t>を利用します。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r>
              <a:rPr lang="ja-JP" altLang="en-US" dirty="0" smtClean="0">
                <a:solidFill>
                  <a:srgbClr val="FF0000"/>
                </a:solidFill>
              </a:rPr>
              <a:t>生徒がまとめて保管しやすいのが目的です。</a:t>
            </a:r>
            <a:endParaRPr lang="en-US" altLang="ja-JP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57298"/>
            <a:ext cx="4391025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428604"/>
            <a:ext cx="4500594" cy="3917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42844" y="285728"/>
            <a:ext cx="7715272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b="1" dirty="0" smtClean="0"/>
              <a:t>英語のキ・ホ・ン</a:t>
            </a:r>
            <a:endParaRPr lang="en-US" altLang="ja-JP" b="1" dirty="0" smtClean="0"/>
          </a:p>
          <a:p>
            <a:r>
              <a:rPr lang="en-US" altLang="ja-JP" dirty="0" smtClean="0"/>
              <a:t>PDF</a:t>
            </a:r>
            <a:r>
              <a:rPr lang="ja-JP" altLang="en-US" dirty="0" smtClean="0"/>
              <a:t>配布</a:t>
            </a:r>
            <a:endParaRPr lang="en-US" altLang="ja-JP" dirty="0" smtClean="0"/>
          </a:p>
          <a:p>
            <a:r>
              <a:rPr lang="ja-JP" altLang="en-US" dirty="0" smtClean="0"/>
              <a:t>中途入会者用</a:t>
            </a:r>
            <a:endParaRPr lang="en-US" altLang="ja-JP" dirty="0" smtClean="0"/>
          </a:p>
          <a:p>
            <a:r>
              <a:rPr lang="ja-JP" altLang="en-US" dirty="0" smtClean="0"/>
              <a:t>全く英語が苦手な中</a:t>
            </a:r>
            <a:r>
              <a:rPr lang="en-US" altLang="ja-JP" dirty="0" smtClean="0"/>
              <a:t>1</a:t>
            </a:r>
            <a:r>
              <a:rPr lang="ja-JP" altLang="en-US" dirty="0" smtClean="0"/>
              <a:t>～高校生までに体験授業で使うコンテンツ</a:t>
            </a:r>
            <a:endParaRPr lang="en-US" altLang="ja-JP" dirty="0" smtClean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428736"/>
            <a:ext cx="7529297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正方形/長方形 6"/>
          <p:cNvSpPr/>
          <p:nvPr/>
        </p:nvSpPr>
        <p:spPr>
          <a:xfrm>
            <a:off x="142876" y="4272677"/>
            <a:ext cx="900112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 smtClean="0"/>
              <a:t>体験授業のやり方</a:t>
            </a:r>
            <a:endParaRPr lang="en-US" altLang="ja-JP" dirty="0" smtClean="0"/>
          </a:p>
          <a:p>
            <a:r>
              <a:rPr lang="ja-JP" altLang="en-US" dirty="0" smtClean="0"/>
              <a:t>①プリント配布、映像の順番通りに問題を解いてもらう。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ja-JP" altLang="en-US" dirty="0" smtClean="0"/>
              <a:t>②先生に見せに来るときは、正答率を見るのと、誤解答に対して口頭で再度確認。</a:t>
            </a:r>
            <a:endParaRPr lang="en-US" altLang="ja-JP" dirty="0" smtClean="0"/>
          </a:p>
          <a:p>
            <a:r>
              <a:rPr lang="ja-JP" altLang="en-US" dirty="0" smtClean="0"/>
              <a:t>このやり取りが体験生と講師との関係を築く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ja-JP" altLang="en-US" dirty="0" smtClean="0"/>
              <a:t>③最後まで終わったら中１の通年テキストに入る。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ja-JP" altLang="en-US" dirty="0" smtClean="0"/>
              <a:t>１テンプレートにつき映像約</a:t>
            </a:r>
            <a:r>
              <a:rPr lang="en-US" altLang="ja-JP" dirty="0" smtClean="0"/>
              <a:t>10</a:t>
            </a:r>
            <a:r>
              <a:rPr lang="ja-JP" altLang="en-US" dirty="0" smtClean="0"/>
              <a:t>分。演習含めて約</a:t>
            </a:r>
            <a:r>
              <a:rPr lang="en-US" altLang="ja-JP" dirty="0" smtClean="0"/>
              <a:t>20</a:t>
            </a:r>
            <a:r>
              <a:rPr lang="ja-JP" altLang="en-US" dirty="0" smtClean="0"/>
              <a:t>分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428596" y="285728"/>
            <a:ext cx="78581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b="1" dirty="0" smtClean="0"/>
              <a:t>スラッシュリーディング</a:t>
            </a:r>
            <a:endParaRPr lang="en-US" altLang="ja-JP" b="1" dirty="0" smtClean="0"/>
          </a:p>
          <a:p>
            <a:r>
              <a:rPr lang="en-US" altLang="ja-JP" dirty="0" smtClean="0"/>
              <a:t>PDF</a:t>
            </a:r>
            <a:r>
              <a:rPr lang="ja-JP" altLang="en-US" dirty="0" smtClean="0"/>
              <a:t>配布</a:t>
            </a:r>
            <a:endParaRPr lang="en-US" altLang="ja-JP" dirty="0" smtClean="0"/>
          </a:p>
          <a:p>
            <a:r>
              <a:rPr lang="ja-JP" altLang="en-US" dirty="0" smtClean="0"/>
              <a:t>長文対策希望者対象　出典は</a:t>
            </a:r>
            <a:r>
              <a:rPr lang="en-US" altLang="ja-JP" dirty="0" err="1" smtClean="0"/>
              <a:t>winpass</a:t>
            </a:r>
            <a:r>
              <a:rPr lang="ja-JP" altLang="en-US" dirty="0" smtClean="0"/>
              <a:t>の長文</a:t>
            </a:r>
            <a:endParaRPr lang="en-US" altLang="ja-JP" dirty="0" smtClean="0"/>
          </a:p>
          <a:p>
            <a:r>
              <a:rPr lang="ja-JP" altLang="en-US" dirty="0" smtClean="0"/>
              <a:t>教材コードが学年とページ数を表している、</a:t>
            </a:r>
            <a:r>
              <a:rPr lang="en-US" altLang="ja-JP" dirty="0" smtClean="0"/>
              <a:t>sr20641(2</a:t>
            </a:r>
            <a:r>
              <a:rPr lang="ja-JP" altLang="en-US" dirty="0" smtClean="0"/>
              <a:t>年　</a:t>
            </a:r>
            <a:r>
              <a:rPr lang="en-US" altLang="ja-JP" dirty="0" smtClean="0"/>
              <a:t>64</a:t>
            </a:r>
            <a:r>
              <a:rPr lang="ja-JP" altLang="en-US" dirty="0" smtClean="0"/>
              <a:t>ページ</a:t>
            </a:r>
            <a:r>
              <a:rPr lang="en-US" altLang="ja-JP" dirty="0" smtClean="0"/>
              <a:t>)</a:t>
            </a:r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500174"/>
            <a:ext cx="8601234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正方形/長方形 6"/>
          <p:cNvSpPr/>
          <p:nvPr/>
        </p:nvSpPr>
        <p:spPr>
          <a:xfrm>
            <a:off x="0" y="4357694"/>
            <a:ext cx="90011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 smtClean="0"/>
              <a:t>授業のやり方</a:t>
            </a:r>
            <a:endParaRPr lang="en-US" altLang="ja-JP" dirty="0" smtClean="0"/>
          </a:p>
          <a:p>
            <a:r>
              <a:rPr lang="ja-JP" altLang="en-US" dirty="0" smtClean="0"/>
              <a:t>①スラッシュを入れるルールの動画を見て、ポイントをメモを取る。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全部で</a:t>
            </a:r>
            <a:r>
              <a:rPr lang="en-US" altLang="ja-JP" dirty="0" smtClean="0"/>
              <a:t>5</a:t>
            </a:r>
            <a:r>
              <a:rPr lang="ja-JP" altLang="en-US" dirty="0" smtClean="0"/>
              <a:t>つルールがあるが、そのルールを口頭で確認してから問題に取り掛かってもよい。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ja-JP" altLang="en-US" dirty="0" smtClean="0"/>
              <a:t>②動画の指示に従って、まず読みながらスラッシュを入れていく。下に語句の問題があるので解く。訳は講師・本人が確認できるようにスラッシュを入れながら書く。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ja-JP" altLang="en-US" dirty="0" smtClean="0"/>
              <a:t>③語句の問題は重要なものが多い。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357158" y="285728"/>
            <a:ext cx="8215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 smtClean="0"/>
              <a:t>・</a:t>
            </a:r>
            <a:r>
              <a:rPr lang="en-US" altLang="ja-JP" dirty="0" smtClean="0"/>
              <a:t>Vision Quest47(Vision Quest 24)</a:t>
            </a:r>
          </a:p>
          <a:p>
            <a:r>
              <a:rPr lang="ja-JP" altLang="en-US" dirty="0" smtClean="0"/>
              <a:t>啓林館　</a:t>
            </a:r>
            <a:r>
              <a:rPr lang="en-US" altLang="ja-JP" dirty="0" smtClean="0"/>
              <a:t>Vision Quest </a:t>
            </a:r>
            <a:r>
              <a:rPr lang="ja-JP" altLang="en-US" dirty="0" smtClean="0"/>
              <a:t>総合英語の問題演習　</a:t>
            </a:r>
            <a:r>
              <a:rPr lang="en-US" altLang="ja-JP" dirty="0" smtClean="0"/>
              <a:t>47</a:t>
            </a:r>
            <a:r>
              <a:rPr lang="ja-JP" altLang="en-US" dirty="0" err="1" smtClean="0"/>
              <a:t>はリ</a:t>
            </a:r>
            <a:r>
              <a:rPr lang="ja-JP" altLang="en-US" dirty="0" smtClean="0"/>
              <a:t>リース済み　</a:t>
            </a:r>
            <a:r>
              <a:rPr lang="en-US" altLang="ja-JP" dirty="0" smtClean="0"/>
              <a:t>24</a:t>
            </a:r>
            <a:r>
              <a:rPr lang="ja-JP" altLang="en-US" dirty="0" smtClean="0"/>
              <a:t>は年内頃目安</a:t>
            </a:r>
            <a:endParaRPr lang="ja-JP" altLang="en-US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000108"/>
            <a:ext cx="7295335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4929198"/>
            <a:ext cx="7222292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285992"/>
            <a:ext cx="788222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正方形/長方形 5"/>
          <p:cNvSpPr/>
          <p:nvPr/>
        </p:nvSpPr>
        <p:spPr>
          <a:xfrm>
            <a:off x="285720" y="285728"/>
            <a:ext cx="78581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 smtClean="0"/>
              <a:t>授業のやり方　</a:t>
            </a:r>
            <a:endParaRPr lang="en-US" altLang="ja-JP" dirty="0" smtClean="0"/>
          </a:p>
          <a:p>
            <a:r>
              <a:rPr lang="ja-JP" altLang="en-US" dirty="0" smtClean="0"/>
              <a:t>１～４７＋補足内容５＋入試過去問１６テンプレートはテキストの順番に問題を解いて映像で○付けするような指示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ja-JP" altLang="en-US" dirty="0" smtClean="0"/>
              <a:t>４７は２４を単元的に網羅しているが、仕様さている例題・練習問題は別。</a:t>
            </a:r>
            <a:endParaRPr lang="en-US" altLang="ja-JP" dirty="0" smtClean="0"/>
          </a:p>
          <a:p>
            <a:endParaRPr lang="en-US" altLang="ja-JP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428596" y="642918"/>
            <a:ext cx="75724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 smtClean="0"/>
              <a:t>・合格</a:t>
            </a:r>
            <a:r>
              <a:rPr lang="en-US" altLang="ja-JP" dirty="0" smtClean="0"/>
              <a:t>BEST</a:t>
            </a:r>
            <a:r>
              <a:rPr lang="ja-JP" altLang="en-US" dirty="0" smtClean="0"/>
              <a:t>本</a:t>
            </a:r>
            <a:endParaRPr lang="en-US" altLang="ja-JP" dirty="0" smtClean="0"/>
          </a:p>
          <a:p>
            <a:r>
              <a:rPr lang="ja-JP" altLang="en-US" dirty="0" smtClean="0"/>
              <a:t>国・数・英・社・理の</a:t>
            </a:r>
            <a:r>
              <a:rPr lang="en-US" altLang="ja-JP" dirty="0" smtClean="0"/>
              <a:t>5</a:t>
            </a:r>
            <a:r>
              <a:rPr lang="ja-JP" altLang="en-US" dirty="0" smtClean="0"/>
              <a:t>科目</a:t>
            </a:r>
            <a:endParaRPr lang="en-US" altLang="ja-JP" dirty="0" smtClean="0"/>
          </a:p>
          <a:p>
            <a:r>
              <a:rPr lang="ja-JP" altLang="en-US" dirty="0" smtClean="0"/>
              <a:t>中３の</a:t>
            </a:r>
            <a:r>
              <a:rPr lang="en-US" altLang="ja-JP" dirty="0" smtClean="0"/>
              <a:t>2</a:t>
            </a:r>
            <a:r>
              <a:rPr lang="ja-JP" altLang="en-US" dirty="0" smtClean="0"/>
              <a:t>学期以降の入試対策用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ja-JP" altLang="en-US" dirty="0" smtClean="0"/>
              <a:t>問題難易度は基礎～標準　公立高校入試問題からの引用もあり。</a:t>
            </a:r>
            <a:endParaRPr lang="en-US" altLang="ja-JP" dirty="0" smtClean="0"/>
          </a:p>
          <a:p>
            <a:r>
              <a:rPr lang="ja-JP" altLang="en-US" dirty="0" smtClean="0"/>
              <a:t>・特訓テキストが難しいという生徒</a:t>
            </a:r>
            <a:endParaRPr lang="en-US" altLang="ja-JP" dirty="0" smtClean="0"/>
          </a:p>
          <a:p>
            <a:r>
              <a:rPr lang="ja-JP" altLang="en-US" dirty="0" smtClean="0"/>
              <a:t>・夏休み明けからの中途入会</a:t>
            </a:r>
            <a:endParaRPr lang="en-US" altLang="ja-JP" dirty="0" smtClean="0"/>
          </a:p>
          <a:p>
            <a:r>
              <a:rPr lang="ja-JP" altLang="en-US" dirty="0" smtClean="0"/>
              <a:t>・１回の映像時間はおよそ６０分。演習する時間も含めると８０分前後で終了予定。全部で１５回構成</a:t>
            </a:r>
            <a:endParaRPr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1645</TotalTime>
  <Words>649</Words>
  <Application>Microsoft Office PowerPoint</Application>
  <PresentationFormat>画面に合わせる (4:3)</PresentationFormat>
  <Paragraphs>142</Paragraphs>
  <Slides>19</Slides>
  <Notes>4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19</vt:i4>
      </vt:variant>
    </vt:vector>
  </HeadingPairs>
  <TitlesOfParts>
    <vt:vector size="20" baseType="lpstr">
      <vt:lpstr>Office ​​テーマ</vt:lpstr>
      <vt:lpstr>第34回　Assist勉強会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  <vt:lpstr>スライド 11</vt:lpstr>
      <vt:lpstr>スライド 12</vt:lpstr>
      <vt:lpstr>スライド 13</vt:lpstr>
      <vt:lpstr>スライド 14</vt:lpstr>
      <vt:lpstr>スライド 15</vt:lpstr>
      <vt:lpstr>スライド 16</vt:lpstr>
      <vt:lpstr>スライド 17</vt:lpstr>
      <vt:lpstr>スライド 18</vt:lpstr>
      <vt:lpstr>スライド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がくげい デジタル教材パック 提案書</dc:title>
  <dc:creator>香川千尋</dc:creator>
  <cp:lastModifiedBy>S A</cp:lastModifiedBy>
  <cp:revision>235</cp:revision>
  <cp:lastPrinted>2017-02-09T00:22:58Z</cp:lastPrinted>
  <dcterms:created xsi:type="dcterms:W3CDTF">2015-09-18T21:59:09Z</dcterms:created>
  <dcterms:modified xsi:type="dcterms:W3CDTF">2018-09-21T01:19:17Z</dcterms:modified>
</cp:coreProperties>
</file>